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6" r:id="rId2"/>
    <p:sldId id="336" r:id="rId3"/>
    <p:sldId id="339" r:id="rId4"/>
    <p:sldId id="337" r:id="rId5"/>
    <p:sldId id="340" r:id="rId6"/>
    <p:sldId id="341" r:id="rId7"/>
    <p:sldId id="338" r:id="rId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AC575C6-55FC-D54E-8E9E-56A293F4F870}" type="datetimeFigureOut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8C0C27F-2A6A-AA4F-B3E8-BA19A4F6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6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84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9" tIns="46445" rIns="93249" bIns="4644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9" tIns="46445" rIns="93249" bIns="464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tabLst>
                <a:tab pos="723972" algn="l"/>
                <a:tab pos="1447945" algn="l"/>
                <a:tab pos="2171917" algn="l"/>
                <a:tab pos="289589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ＭＳ Ｐゴシック" pitchFamily="32" charset="-128"/>
                <a:cs typeface="Tahoma" charset="0"/>
              </a:defRPr>
            </a:lvl1pPr>
          </a:lstStyle>
          <a:p>
            <a:pPr>
              <a:defRPr/>
            </a:pPr>
            <a:fld id="{C42361DA-E9A1-B846-A36A-008F8A6D5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7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45000"/>
              <a:buFont typeface="StarSymbol" charset="0"/>
              <a:buNone/>
            </a:pPr>
            <a:fld id="{1020C547-B315-E444-9077-023172EBEAF0}" type="slidenum">
              <a:rPr lang="en-US" sz="1200">
                <a:solidFill>
                  <a:srgbClr val="000000"/>
                </a:solidFill>
                <a:latin typeface="Times New Roman" charset="0"/>
              </a:rPr>
              <a:pPr eaLnBrk="1" hangingPunct="1">
                <a:buSzPct val="45000"/>
                <a:buFont typeface="StarSymbol" charset="0"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8638" cy="41846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2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833437" cy="65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1B61E95-EACD-4B49-8F14-5196CBB92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DF6D7E0-032D-9C44-AF79-95995B097B6E}" type="datetime4">
              <a:rPr lang="en-US"/>
              <a:pPr>
                <a:defRPr/>
              </a:pPr>
              <a:t>March 3, 2017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9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F4B93F6-8F10-BA47-985F-DC4D6590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76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pic>
        <p:nvPicPr>
          <p:cNvPr id="13" name="Picture 2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833437" cy="65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1EF0668-D41C-BC47-A7E2-17094DCC8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89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7AC99D3-0E31-9142-A1E2-C5155EAFB0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5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833437" cy="65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12"/>
          <p:cNvSpPr>
            <a:spLocks noGrp="1"/>
          </p:cNvSpPr>
          <p:nvPr>
            <p:ph idx="1"/>
          </p:nvPr>
        </p:nvSpPr>
        <p:spPr>
          <a:xfrm>
            <a:off x="301752" y="1524000"/>
            <a:ext cx="8534400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75283916-C7E4-2046-91BF-5BB5E6917D3C}" type="datetime4">
              <a:rPr lang="en-US"/>
              <a:pPr>
                <a:defRPr/>
              </a:pPr>
              <a:t>March 3, 2017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dirty="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33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833437" cy="65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smtClean="0">
                <a:solidFill>
                  <a:schemeClr val="accent3">
                    <a:shade val="75000"/>
                  </a:schemeClr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E7AE33B-70EC-E14E-9536-0BA13CE3E0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33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3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EEBFAAF-6EFB-0F40-BC5B-1941ADF907AD}" type="datetime4">
              <a:rPr lang="en-US"/>
              <a:pPr>
                <a:defRPr/>
              </a:pPr>
              <a:t>March 3, 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4181024-9DFA-874E-831A-749EDC693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3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3400" y="1042988"/>
            <a:ext cx="457200" cy="441325"/>
          </a:xfrm>
          <a:prstGeom prst="rect">
            <a:avLst/>
          </a:prstGeom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smtClean="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396AF981-C37C-8C4C-A318-D0BC3476C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5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3F99218-57C8-1747-A017-EF0EE586E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833437" cy="65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73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833437" cy="65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0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833437" cy="65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smtClean="0">
                <a:solidFill>
                  <a:schemeClr val="accent3">
                    <a:shade val="75000"/>
                  </a:schemeClr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529145A-56C2-1B46-B233-2F6BC52C2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027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028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>
              <a:ea typeface="ＭＳ Ｐゴシック" pitchFamily="34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800"/>
          </a:p>
        </p:txBody>
      </p:sp>
      <p:sp>
        <p:nvSpPr>
          <p:cNvPr id="103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34" name="Picture 5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5125"/>
            <a:ext cx="2657475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6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833437" cy="65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Calibri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Calibri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Calibri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Calibri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187450"/>
            <a:ext cx="8701088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34400" cy="1295400"/>
          </a:xfrm>
        </p:spPr>
        <p:txBody>
          <a:bodyPr>
            <a:noAutofit/>
          </a:bodyPr>
          <a:lstStyle/>
          <a:p>
            <a:r>
              <a:rPr lang="en-US" sz="2800" dirty="0"/>
              <a:t>SEX, DRUGS, GUNS and CRIME</a:t>
            </a:r>
            <a:br>
              <a:rPr lang="en-US" sz="2800" dirty="0"/>
            </a:br>
            <a:r>
              <a:rPr lang="en-US" sz="2800" dirty="0"/>
              <a:t>(and other </a:t>
            </a:r>
            <a:r>
              <a:rPr lang="en-US" sz="2800" i="1" dirty="0"/>
              <a:t>Hot </a:t>
            </a:r>
            <a:r>
              <a:rPr lang="en-US" sz="2800" dirty="0"/>
              <a:t>Topics in </a:t>
            </a:r>
            <a:r>
              <a:rPr lang="en-US" sz="2800" dirty="0" err="1"/>
              <a:t>HR</a:t>
            </a:r>
            <a:r>
              <a:rPr lang="en-US" sz="2800" dirty="0"/>
              <a:t> Law</a:t>
            </a:r>
            <a:r>
              <a:rPr lang="en-US" sz="28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1800" dirty="0">
              <a:latin typeface="Calibri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1625" y="1676400"/>
            <a:ext cx="8534400" cy="365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Calibri" charset="0"/>
            </a:endParaRPr>
          </a:p>
          <a:p>
            <a:pPr marL="0" indent="0" algn="ctr">
              <a:buNone/>
            </a:pPr>
            <a:endParaRPr lang="en-US" dirty="0">
              <a:latin typeface="Calibri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charset="0"/>
              </a:rPr>
              <a:t>By: David N. Michael</a:t>
            </a:r>
          </a:p>
          <a:p>
            <a:pPr marL="0" indent="0" algn="ctr">
              <a:buNone/>
            </a:pPr>
            <a:r>
              <a:rPr lang="en-US" dirty="0" smtClean="0">
                <a:latin typeface="Calibri" charset="0"/>
              </a:rPr>
              <a:t>Gould &amp; Ratner LLP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1625" y="561949"/>
            <a:ext cx="8534400" cy="755703"/>
          </a:xfrm>
        </p:spPr>
        <p:txBody>
          <a:bodyPr>
            <a:noAutofit/>
          </a:bodyPr>
          <a:lstStyle/>
          <a:p>
            <a:r>
              <a:rPr lang="en-US" sz="2800" dirty="0"/>
              <a:t>SEX, DRUGS, GUNS and CRIME</a:t>
            </a:r>
            <a:br>
              <a:rPr lang="en-US" sz="2800" dirty="0"/>
            </a:br>
            <a:r>
              <a:rPr lang="en-US" sz="2800" dirty="0"/>
              <a:t>(and other </a:t>
            </a:r>
            <a:r>
              <a:rPr lang="en-US" sz="2800" i="1" dirty="0"/>
              <a:t>Hot </a:t>
            </a:r>
            <a:r>
              <a:rPr lang="en-US" sz="2800" dirty="0"/>
              <a:t>Topics in </a:t>
            </a:r>
            <a:r>
              <a:rPr lang="en-US" sz="2800" dirty="0" err="1"/>
              <a:t>HR</a:t>
            </a:r>
            <a:r>
              <a:rPr lang="en-US" sz="2800" dirty="0"/>
              <a:t> Law)</a:t>
            </a:r>
            <a:endParaRPr lang="en-US" sz="2800" dirty="0">
              <a:latin typeface="Calibri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SEX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FMLA</a:t>
            </a:r>
            <a:r>
              <a:rPr lang="en-US" dirty="0" smtClean="0"/>
              <a:t> </a:t>
            </a:r>
            <a:r>
              <a:rPr lang="en-US" dirty="0"/>
              <a:t>and same-sex </a:t>
            </a:r>
            <a:r>
              <a:rPr lang="en-US" dirty="0" smtClean="0"/>
              <a:t>marriages</a:t>
            </a:r>
          </a:p>
          <a:p>
            <a:pPr lvl="0"/>
            <a:r>
              <a:rPr lang="en-US" dirty="0" smtClean="0"/>
              <a:t>New </a:t>
            </a:r>
            <a:r>
              <a:rPr lang="en-US" dirty="0" err="1"/>
              <a:t>EEOC</a:t>
            </a:r>
            <a:r>
              <a:rPr lang="en-US" dirty="0"/>
              <a:t> Regulations on Pregnancy Discrimination and </a:t>
            </a:r>
            <a:r>
              <a:rPr lang="en-US" dirty="0" smtClean="0"/>
              <a:t>Accommodation</a:t>
            </a:r>
          </a:p>
          <a:p>
            <a:pPr lvl="0"/>
            <a:r>
              <a:rPr lang="en-US" dirty="0" err="1" smtClean="0"/>
              <a:t>SCOTUS</a:t>
            </a:r>
            <a:r>
              <a:rPr lang="en-US" dirty="0"/>
              <a:t>: Young v. UPS (pregnancy accommodations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Break </a:t>
            </a:r>
            <a:r>
              <a:rPr lang="en-US" dirty="0"/>
              <a:t>Time for Nursing Mothers</a:t>
            </a:r>
          </a:p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9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1625" y="441960"/>
            <a:ext cx="8534400" cy="929640"/>
          </a:xfrm>
        </p:spPr>
        <p:txBody>
          <a:bodyPr>
            <a:noAutofit/>
          </a:bodyPr>
          <a:lstStyle/>
          <a:p>
            <a:r>
              <a:rPr lang="en-US" sz="2800" dirty="0"/>
              <a:t>SEX, DRUGS, GUNS and CRIME</a:t>
            </a:r>
            <a:br>
              <a:rPr lang="en-US" sz="2800" dirty="0"/>
            </a:br>
            <a:r>
              <a:rPr lang="en-US" sz="2800" dirty="0"/>
              <a:t>(and other </a:t>
            </a:r>
            <a:r>
              <a:rPr lang="en-US" sz="2800" i="1" dirty="0"/>
              <a:t>Hot </a:t>
            </a:r>
            <a:r>
              <a:rPr lang="en-US" sz="2800" dirty="0"/>
              <a:t>Topics in </a:t>
            </a:r>
            <a:r>
              <a:rPr lang="en-US" sz="2800" dirty="0" err="1"/>
              <a:t>HR</a:t>
            </a:r>
            <a:r>
              <a:rPr lang="en-US" sz="2800" dirty="0"/>
              <a:t> Law)</a:t>
            </a:r>
            <a:endParaRPr lang="en-US" sz="2800" dirty="0">
              <a:latin typeface="Calibri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1625" y="1143000"/>
            <a:ext cx="8534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DRUGS</a:t>
            </a:r>
            <a:r>
              <a:rPr lang="en-US" dirty="0"/>
              <a:t>:</a:t>
            </a:r>
          </a:p>
          <a:p>
            <a:pPr lvl="0"/>
            <a:r>
              <a:rPr lang="en-US" dirty="0" smtClean="0"/>
              <a:t>Medical </a:t>
            </a:r>
            <a:r>
              <a:rPr lang="en-US" dirty="0"/>
              <a:t>Marijuana and its Impact on the Workplace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7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1625" y="472440"/>
            <a:ext cx="8534400" cy="899160"/>
          </a:xfrm>
        </p:spPr>
        <p:txBody>
          <a:bodyPr>
            <a:noAutofit/>
          </a:bodyPr>
          <a:lstStyle/>
          <a:p>
            <a:r>
              <a:rPr lang="en-US" sz="2800" dirty="0"/>
              <a:t>SEX, DRUGS, GUNS and CRIME</a:t>
            </a:r>
            <a:br>
              <a:rPr lang="en-US" sz="2800" dirty="0"/>
            </a:br>
            <a:r>
              <a:rPr lang="en-US" sz="2800" dirty="0"/>
              <a:t>(and other </a:t>
            </a:r>
            <a:r>
              <a:rPr lang="en-US" sz="2800" i="1" dirty="0"/>
              <a:t>Hot </a:t>
            </a:r>
            <a:r>
              <a:rPr lang="en-US" sz="2800" dirty="0"/>
              <a:t>Topics in </a:t>
            </a:r>
            <a:r>
              <a:rPr lang="en-US" sz="2800" dirty="0" err="1"/>
              <a:t>HR</a:t>
            </a:r>
            <a:r>
              <a:rPr lang="en-US" sz="2800" dirty="0"/>
              <a:t> Law)</a:t>
            </a:r>
            <a:endParaRPr lang="en-US" sz="2800" dirty="0">
              <a:latin typeface="Calibri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1625" y="1143000"/>
            <a:ext cx="8534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GUNS:</a:t>
            </a:r>
          </a:p>
          <a:p>
            <a:pPr lvl="0"/>
            <a:r>
              <a:rPr lang="en-US" dirty="0" smtClean="0"/>
              <a:t>Concealed </a:t>
            </a:r>
            <a:r>
              <a:rPr lang="en-US" dirty="0"/>
              <a:t>Carry Laws Abound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4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1625" y="421640"/>
            <a:ext cx="8534400" cy="873760"/>
          </a:xfrm>
        </p:spPr>
        <p:txBody>
          <a:bodyPr>
            <a:noAutofit/>
          </a:bodyPr>
          <a:lstStyle/>
          <a:p>
            <a:r>
              <a:rPr lang="en-US" sz="2800" dirty="0"/>
              <a:t>SEX, DRUGS, GUNS and CRIME</a:t>
            </a:r>
            <a:br>
              <a:rPr lang="en-US" sz="2800" dirty="0"/>
            </a:br>
            <a:r>
              <a:rPr lang="en-US" sz="2800" dirty="0"/>
              <a:t>(and other </a:t>
            </a:r>
            <a:r>
              <a:rPr lang="en-US" sz="2800" i="1" dirty="0"/>
              <a:t>Hot </a:t>
            </a:r>
            <a:r>
              <a:rPr lang="en-US" sz="2800" dirty="0"/>
              <a:t>Topics in </a:t>
            </a:r>
            <a:r>
              <a:rPr lang="en-US" sz="2800" dirty="0" err="1"/>
              <a:t>HR</a:t>
            </a:r>
            <a:r>
              <a:rPr lang="en-US" sz="2800" dirty="0"/>
              <a:t> Law)</a:t>
            </a:r>
            <a:endParaRPr lang="en-US" sz="2800" dirty="0">
              <a:latin typeface="Calibri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1625" y="1219200"/>
            <a:ext cx="8534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CRIME:</a:t>
            </a:r>
          </a:p>
          <a:p>
            <a:pPr lvl="0"/>
            <a:r>
              <a:rPr lang="en-US" dirty="0" smtClean="0"/>
              <a:t>Ban </a:t>
            </a:r>
            <a:r>
              <a:rPr lang="en-US" dirty="0"/>
              <a:t>the Box</a:t>
            </a:r>
          </a:p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4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34400" cy="914400"/>
          </a:xfrm>
        </p:spPr>
        <p:txBody>
          <a:bodyPr>
            <a:noAutofit/>
          </a:bodyPr>
          <a:lstStyle/>
          <a:p>
            <a:r>
              <a:rPr lang="en-US" sz="2800" dirty="0"/>
              <a:t>SEX, DRUGS, GUNS and CRIME</a:t>
            </a:r>
            <a:br>
              <a:rPr lang="en-US" sz="2800" dirty="0"/>
            </a:br>
            <a:r>
              <a:rPr lang="en-US" sz="2800" dirty="0"/>
              <a:t>(and other </a:t>
            </a:r>
            <a:r>
              <a:rPr lang="en-US" sz="2800" i="1" dirty="0"/>
              <a:t>Hot </a:t>
            </a:r>
            <a:r>
              <a:rPr lang="en-US" sz="2800" dirty="0"/>
              <a:t>Topics in </a:t>
            </a:r>
            <a:r>
              <a:rPr lang="en-US" sz="2800" dirty="0" err="1"/>
              <a:t>HR</a:t>
            </a:r>
            <a:r>
              <a:rPr lang="en-US" sz="2800" dirty="0"/>
              <a:t> Law)</a:t>
            </a:r>
            <a:endParaRPr lang="en-US" sz="2800" dirty="0">
              <a:latin typeface="Calibri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1625" y="1254760"/>
            <a:ext cx="8534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OTHER:</a:t>
            </a:r>
          </a:p>
          <a:p>
            <a:r>
              <a:rPr lang="en-US" dirty="0" err="1" smtClean="0"/>
              <a:t>SCOTUS</a:t>
            </a:r>
            <a:r>
              <a:rPr lang="en-US" dirty="0"/>
              <a:t>: </a:t>
            </a:r>
            <a:r>
              <a:rPr lang="en-US" dirty="0" err="1"/>
              <a:t>EEOC</a:t>
            </a:r>
            <a:r>
              <a:rPr lang="en-US" dirty="0"/>
              <a:t> v. Abercrombie &amp; Fitch (religious accommodation and discrimination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err="1"/>
              <a:t>SCOTUS</a:t>
            </a:r>
            <a:r>
              <a:rPr lang="en-US" dirty="0"/>
              <a:t>: </a:t>
            </a:r>
            <a:r>
              <a:rPr lang="en-US" dirty="0" err="1"/>
              <a:t>Sandifer</a:t>
            </a:r>
            <a:r>
              <a:rPr lang="en-US" dirty="0"/>
              <a:t> v. US Steel Corp (donning and doffing</a:t>
            </a:r>
            <a:r>
              <a:rPr lang="en-US" dirty="0" smtClean="0"/>
              <a:t>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err="1"/>
              <a:t>SCOTUS</a:t>
            </a:r>
            <a:r>
              <a:rPr lang="en-US" dirty="0"/>
              <a:t>: Mach Mining v. </a:t>
            </a:r>
            <a:r>
              <a:rPr lang="en-US" dirty="0" err="1"/>
              <a:t>EEOC</a:t>
            </a:r>
            <a:r>
              <a:rPr lang="en-US" dirty="0"/>
              <a:t> (</a:t>
            </a:r>
            <a:r>
              <a:rPr lang="en-US" dirty="0" err="1"/>
              <a:t>EEOC</a:t>
            </a:r>
            <a:r>
              <a:rPr lang="en-US" dirty="0"/>
              <a:t> Charge conciliation process)</a:t>
            </a:r>
          </a:p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8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nsformational HR PPTv1 2 Template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C00000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Transformational HR PPTv1 2 Template</Template>
  <TotalTime>104</TotalTime>
  <Words>145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Transformational HR PPTv1 2 Template</vt:lpstr>
      <vt:lpstr>PowerPoint Presentation</vt:lpstr>
      <vt:lpstr>SEX, DRUGS, GUNS and CRIME (and other Hot Topics in HR Law) </vt:lpstr>
      <vt:lpstr>SEX, DRUGS, GUNS and CRIME (and other Hot Topics in HR Law)</vt:lpstr>
      <vt:lpstr>SEX, DRUGS, GUNS and CRIME (and other Hot Topics in HR Law)</vt:lpstr>
      <vt:lpstr>SEX, DRUGS, GUNS and CRIME (and other Hot Topics in HR Law)</vt:lpstr>
      <vt:lpstr>SEX, DRUGS, GUNS and CRIME (and other Hot Topics in HR Law)</vt:lpstr>
      <vt:lpstr>SEX, DRUGS, GUNS and CRIME (and other Hot Topics in HR Law)</vt:lpstr>
    </vt:vector>
  </TitlesOfParts>
  <Company>Gould &amp; Ratner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13</cp:revision>
  <cp:lastPrinted>2015-02-06T14:24:05Z</cp:lastPrinted>
  <dcterms:created xsi:type="dcterms:W3CDTF">2015-02-05T20:16:20Z</dcterms:created>
  <dcterms:modified xsi:type="dcterms:W3CDTF">2017-03-03T16:19:52Z</dcterms:modified>
</cp:coreProperties>
</file>